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p:nvPr>
            <p:ph type="sldImg"/>
          </p:nvPr>
        </p:nvSpPr>
        <p:spPr>
          <a:xfrm>
            <a:off x="1143000" y="685800"/>
            <a:ext cx="4572000" cy="3429000"/>
          </a:xfrm>
          <a:prstGeom prst="rect">
            <a:avLst/>
          </a:prstGeom>
        </p:spPr>
        <p:txBody>
          <a:bodyPr/>
          <a:lstStyle/>
          <a:p>
            <a:pPr lvl="0"/>
          </a:p>
        </p:txBody>
      </p:sp>
      <p:sp>
        <p:nvSpPr>
          <p:cNvPr id="43" name="Shape 4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6" name="Shape 6"/>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7" name="Shape 7"/>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39" name="Shape 3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10" name="Shape 10"/>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11" name="Shape 1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2" name="Shape 12"/>
          <p:cNvSpPr/>
          <p:nvPr>
            <p:ph type="sldNum" sz="quarter" idx="2"/>
          </p:nvPr>
        </p:nvSpPr>
        <p:spPr>
          <a:xfrm>
            <a:off x="6311798" y="9245600"/>
            <a:ext cx="368504" cy="381000"/>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4" name="Shape 14"/>
          <p:cNvSpPr/>
          <p:nvPr>
            <p:ph type="title"/>
          </p:nvPr>
        </p:nvSpPr>
        <p:spPr>
          <a:xfrm>
            <a:off x="1270000" y="3225800"/>
            <a:ext cx="10464800" cy="3302000"/>
          </a:xfrm>
          <a:prstGeom prst="rect">
            <a:avLst/>
          </a:prstGeom>
        </p:spPr>
        <p:txBody>
          <a:bodyPr/>
          <a:lstStyle/>
          <a:p>
            <a:pPr lvl="0">
              <a:defRPr sz="1800"/>
            </a:pPr>
            <a:r>
              <a:rPr sz="8000"/>
              <a:t>Title Text</a:t>
            </a:r>
          </a:p>
        </p:txBody>
      </p:sp>
      <p:sp>
        <p:nvSpPr>
          <p:cNvPr id="15" name="Shape 1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7" name="Shape 17"/>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8" name="Shape 18"/>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9" name="Shape 1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Title Text</a:t>
            </a:r>
          </a:p>
        </p:txBody>
      </p:sp>
      <p:sp>
        <p:nvSpPr>
          <p:cNvPr id="22" name="Shape 2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24" name="Shape 24"/>
          <p:cNvSpPr/>
          <p:nvPr>
            <p:ph type="title"/>
          </p:nvPr>
        </p:nvSpPr>
        <p:spPr>
          <a:prstGeom prst="rect">
            <a:avLst/>
          </a:prstGeom>
        </p:spPr>
        <p:txBody>
          <a:bodyPr/>
          <a:lstStyle/>
          <a:p>
            <a:pPr lvl="0">
              <a:defRPr sz="1800"/>
            </a:pPr>
            <a:r>
              <a:rPr sz="8000"/>
              <a:t>Title Text</a:t>
            </a:r>
          </a:p>
        </p:txBody>
      </p:sp>
      <p:sp>
        <p:nvSpPr>
          <p:cNvPr id="25" name="Shape 25"/>
          <p:cNvSpPr/>
          <p:nvPr>
            <p:ph type="body" idx="1"/>
          </p:nvPr>
        </p:nvSpPr>
        <p:spPr>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
        <p:nvSpPr>
          <p:cNvPr id="26" name="Shape 2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8" name="Shape 28"/>
          <p:cNvSpPr/>
          <p:nvPr>
            <p:ph type="title"/>
          </p:nvPr>
        </p:nvSpPr>
        <p:spPr>
          <a:prstGeom prst="rect">
            <a:avLst/>
          </a:prstGeom>
        </p:spPr>
        <p:txBody>
          <a:bodyPr/>
          <a:lstStyle/>
          <a:p>
            <a:pPr lvl="0">
              <a:defRPr sz="1800"/>
            </a:pPr>
            <a:r>
              <a:rPr sz="8000"/>
              <a:t>Title Text</a:t>
            </a:r>
          </a:p>
        </p:txBody>
      </p:sp>
      <p:sp>
        <p:nvSpPr>
          <p:cNvPr id="29" name="Shape 29"/>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30" name="Shape 3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32" name="Shape 32"/>
          <p:cNvSpPr/>
          <p:nvPr>
            <p:ph type="body" idx="1"/>
          </p:nvPr>
        </p:nvSpPr>
        <p:spPr>
          <a:xfrm>
            <a:off x="952500" y="1270000"/>
            <a:ext cx="11099800" cy="7213600"/>
          </a:xfrm>
          <a:prstGeom prst="rect">
            <a:avLst/>
          </a:prstGeom>
        </p:spPr>
        <p:txBody>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35" name="Shape 3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Title Text</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
        <p:nvSpPr>
          <p:cNvPr id="4" name="Shape 4"/>
          <p:cNvSpPr/>
          <p:nvPr>
            <p:ph type="sldNum" sz="quarter" idx="2"/>
          </p:nvPr>
        </p:nvSpPr>
        <p:spPr>
          <a:xfrm>
            <a:off x="6311798" y="9251950"/>
            <a:ext cx="368504" cy="381000"/>
          </a:xfrm>
          <a:prstGeom prst="rect">
            <a:avLst/>
          </a:prstGeom>
          <a:ln w="12700">
            <a:miter lim="400000"/>
          </a:ln>
        </p:spPr>
        <p:txBody>
          <a:bodyPr wrap="none" lIns="0" tIns="0" rIns="0" bIns="0">
            <a:spAutoFit/>
          </a:bodyPr>
          <a:lstStyle>
            <a:lvl1pPr>
              <a:defRPr sz="1800"/>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title"/>
          </p:nvPr>
        </p:nvSpPr>
        <p:spPr>
          <a:prstGeom prst="rect">
            <a:avLst/>
          </a:prstGeom>
        </p:spPr>
        <p:txBody>
          <a:bodyPr/>
          <a:lstStyle>
            <a:lvl1pPr defTabSz="543305">
              <a:defRPr sz="7440"/>
            </a:lvl1pPr>
          </a:lstStyle>
          <a:p>
            <a:pPr lvl="0">
              <a:defRPr sz="1800"/>
            </a:pPr>
            <a:r>
              <a:rPr sz="7440"/>
              <a:t>The Practice of Critical Writing &amp; Close Reading</a:t>
            </a:r>
          </a:p>
        </p:txBody>
      </p:sp>
      <p:sp>
        <p:nvSpPr>
          <p:cNvPr id="46" name="Shape 46"/>
          <p:cNvSpPr/>
          <p:nvPr>
            <p:ph type="body" idx="1"/>
          </p:nvPr>
        </p:nvSpPr>
        <p:spPr>
          <a:prstGeom prst="rect">
            <a:avLst/>
          </a:prstGeom>
        </p:spPr>
        <p:txBody>
          <a:bodyPr/>
          <a:lstStyle/>
          <a:p>
            <a:pPr lvl="0">
              <a:defRPr sz="1800"/>
            </a:pPr>
            <a:r>
              <a:rPr sz="3200"/>
              <a:t>English 1101 - Professor Caroline Brooks</a:t>
            </a:r>
          </a:p>
        </p:txBody>
      </p:sp>
      <p:sp>
        <p:nvSpPr>
          <p:cNvPr id="47" name="Shape 47"/>
          <p:cNvSpPr/>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prstGeom prst="rect">
            <a:avLst/>
          </a:prstGeom>
        </p:spPr>
        <p:txBody>
          <a:bodyPr/>
          <a:lstStyle>
            <a:lvl1pPr defTabSz="457200">
              <a:defRPr b="1" sz="4600">
                <a:latin typeface="Helvetica"/>
                <a:ea typeface="Helvetica"/>
                <a:cs typeface="Helvetica"/>
                <a:sym typeface="Helvetica"/>
              </a:defRPr>
            </a:lvl1pPr>
          </a:lstStyle>
          <a:p>
            <a:pPr lvl="0">
              <a:defRPr b="0" sz="1800"/>
            </a:pPr>
            <a:r>
              <a:rPr b="1" sz="4600"/>
              <a:t>Logical Fallacies</a:t>
            </a:r>
          </a:p>
        </p:txBody>
      </p:sp>
      <p:sp>
        <p:nvSpPr>
          <p:cNvPr id="82" name="Shape 82"/>
          <p:cNvSpPr/>
          <p:nvPr>
            <p:ph type="body" idx="1"/>
          </p:nvPr>
        </p:nvSpPr>
        <p:spPr>
          <a:xfrm>
            <a:off x="1130300" y="2400300"/>
            <a:ext cx="11099800" cy="6286500"/>
          </a:xfrm>
          <a:prstGeom prst="rect">
            <a:avLst/>
          </a:prstGeom>
        </p:spPr>
        <p:txBody>
          <a:bodyPr anchor="t"/>
          <a:lstStyle/>
          <a:p>
            <a:pPr lvl="0" marL="114088" indent="-114088" defTabSz="384047">
              <a:spcBef>
                <a:spcPts val="0"/>
              </a:spcBef>
              <a:defRPr sz="1800"/>
            </a:pPr>
            <a:r>
              <a:rPr b="1" sz="2267">
                <a:latin typeface="Helvetica"/>
                <a:ea typeface="Helvetica"/>
                <a:cs typeface="Helvetica"/>
                <a:sym typeface="Helvetica"/>
              </a:rPr>
              <a:t>Begging the question - </a:t>
            </a:r>
            <a:r>
              <a:rPr sz="2267">
                <a:latin typeface="Helvetica"/>
                <a:ea typeface="Helvetica"/>
                <a:cs typeface="Helvetica"/>
                <a:sym typeface="Helvetica"/>
              </a:rPr>
              <a:t>An argument that begs the question asks the reader to simply accept the conclusion without providing real evidence; the argument either relies on a premise that says the same thing as the conclusion or simply ignores an important (but questionable) assumption that the argument rests on. Sometimes people use the phrase “beg the question” as a sort of general criticism of arguments, to mean that an arguer hasn’t given very good reasons for a conclusion, but that is not the meaning here. One way to try to avoid begging the question is to write out your premises and conclusion in a short, outline-like form. See if you notice any gaps, any steps that are required to move from one premise to the next or from the premises to the conclusion. Write down the statements that would fill those gaps. If the statements are controversial and you’ve just glossed over them, you might be begging the question. Check to see whether any of your premises basically say the same thing as the conclusion (but in other words). If so, you’re begging the question. </a:t>
            </a:r>
            <a:endParaRPr b="1" sz="2267">
              <a:latin typeface="Helvetica"/>
              <a:ea typeface="Helvetica"/>
              <a:cs typeface="Helvetica"/>
              <a:sym typeface="Helvetica"/>
            </a:endParaRPr>
          </a:p>
          <a:p>
            <a:pPr lvl="0" marL="114088" indent="-114088" defTabSz="384047">
              <a:spcBef>
                <a:spcPts val="0"/>
              </a:spcBef>
              <a:defRPr sz="1800"/>
            </a:pPr>
            <a:r>
              <a:rPr b="1" sz="2267">
                <a:latin typeface="Helvetica"/>
                <a:ea typeface="Helvetica"/>
                <a:cs typeface="Helvetica"/>
                <a:sym typeface="Helvetica"/>
              </a:rPr>
              <a:t>Equivocation - </a:t>
            </a:r>
            <a:r>
              <a:rPr sz="2267">
                <a:latin typeface="Helvetica"/>
                <a:ea typeface="Helvetica"/>
                <a:cs typeface="Helvetica"/>
                <a:sym typeface="Helvetica"/>
              </a:rPr>
              <a:t>Sliding between two or more different meanings of a single word or phrase that is important to an argument. It is important that you use the main terms of your argument consistently. Identify the most important words and phrases in your argument and ask yourself whether they could have more than one meaning. If they could, be sure you aren’t slipping and sliding between those meanings. </a:t>
            </a:r>
          </a:p>
        </p:txBody>
      </p:sp>
      <p:sp>
        <p:nvSpPr>
          <p:cNvPr id="83" name="Shape 8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p:nvPr>
        </p:nvSpPr>
        <p:spPr>
          <a:prstGeom prst="rect">
            <a:avLst/>
          </a:prstGeom>
        </p:spPr>
        <p:txBody>
          <a:bodyPr/>
          <a:lstStyle>
            <a:lvl1pPr>
              <a:defRPr b="1" sz="5400">
                <a:latin typeface="Helvetica"/>
                <a:ea typeface="Helvetica"/>
                <a:cs typeface="Helvetica"/>
                <a:sym typeface="Helvetica"/>
              </a:defRPr>
            </a:lvl1pPr>
          </a:lstStyle>
          <a:p>
            <a:pPr lvl="0">
              <a:defRPr b="0" sz="1800"/>
            </a:pPr>
            <a:r>
              <a:rPr b="1" sz="5400"/>
              <a:t>The Mechanics of Critical Writing</a:t>
            </a:r>
          </a:p>
        </p:txBody>
      </p:sp>
      <p:sp>
        <p:nvSpPr>
          <p:cNvPr id="86" name="Shape 86"/>
          <p:cNvSpPr/>
          <p:nvPr>
            <p:ph type="body" idx="1"/>
          </p:nvPr>
        </p:nvSpPr>
        <p:spPr>
          <a:prstGeom prst="rect">
            <a:avLst/>
          </a:prstGeom>
        </p:spPr>
        <p:txBody>
          <a:bodyPr anchor="t"/>
          <a:lstStyle/>
          <a:p>
            <a:pPr lvl="0" marL="0" indent="0" defTabSz="457200">
              <a:spcBef>
                <a:spcPts val="0"/>
              </a:spcBef>
              <a:buSzTx/>
              <a:buNone/>
              <a:defRPr sz="1800"/>
            </a:pPr>
            <a:r>
              <a:rPr b="1" sz="2700">
                <a:latin typeface="Helvetica"/>
                <a:ea typeface="Helvetica"/>
                <a:cs typeface="Helvetica"/>
                <a:sym typeface="Helvetica"/>
              </a:rPr>
              <a:t>When to Use Quotations: </a:t>
            </a:r>
            <a:endParaRPr b="1" sz="2700">
              <a:latin typeface="Helvetica"/>
              <a:ea typeface="Helvetica"/>
              <a:cs typeface="Helvetica"/>
              <a:sym typeface="Helvetica"/>
            </a:endParaRPr>
          </a:p>
          <a:p>
            <a:pPr lvl="3" marL="1666875" indent="-333375" defTabSz="457200">
              <a:spcBef>
                <a:spcPts val="0"/>
              </a:spcBef>
              <a:defRPr sz="1800"/>
            </a:pPr>
            <a:r>
              <a:rPr sz="2700">
                <a:latin typeface="Helvetica"/>
                <a:ea typeface="Helvetica"/>
                <a:cs typeface="Helvetica"/>
                <a:sym typeface="Helvetica"/>
              </a:rPr>
              <a:t>Discussing specific arguments or ideas. </a:t>
            </a:r>
            <a:endParaRPr sz="2700">
              <a:latin typeface="Helvetica"/>
              <a:ea typeface="Helvetica"/>
              <a:cs typeface="Helvetica"/>
              <a:sym typeface="Helvetica"/>
            </a:endParaRPr>
          </a:p>
          <a:p>
            <a:pPr lvl="3" marL="1666875" indent="-333375" defTabSz="457200">
              <a:spcBef>
                <a:spcPts val="0"/>
              </a:spcBef>
              <a:defRPr sz="1800"/>
            </a:pPr>
            <a:r>
              <a:rPr sz="2700">
                <a:latin typeface="Helvetica"/>
                <a:ea typeface="Helvetica"/>
                <a:cs typeface="Helvetica"/>
                <a:sym typeface="Helvetica"/>
              </a:rPr>
              <a:t>Giving added emphasis to a particularly authoritative source on your topic.</a:t>
            </a:r>
            <a:endParaRPr sz="2700">
              <a:latin typeface="Helvetica"/>
              <a:ea typeface="Helvetica"/>
              <a:cs typeface="Helvetica"/>
              <a:sym typeface="Helvetica"/>
            </a:endParaRPr>
          </a:p>
          <a:p>
            <a:pPr lvl="3" marL="1666875" indent="-333375" defTabSz="457200">
              <a:spcBef>
                <a:spcPts val="0"/>
              </a:spcBef>
              <a:defRPr sz="1800"/>
            </a:pPr>
            <a:r>
              <a:rPr sz="2700">
                <a:latin typeface="Helvetica"/>
                <a:ea typeface="Helvetica"/>
                <a:cs typeface="Helvetica"/>
                <a:sym typeface="Helvetica"/>
              </a:rPr>
              <a:t>Spicing up your prose. </a:t>
            </a:r>
            <a:endParaRPr sz="2700">
              <a:latin typeface="Helvetica"/>
              <a:ea typeface="Helvetica"/>
              <a:cs typeface="Helvetica"/>
              <a:sym typeface="Helvetica"/>
            </a:endParaRPr>
          </a:p>
          <a:p>
            <a:pPr lvl="3" marL="1666875" indent="-333375" defTabSz="457200">
              <a:spcBef>
                <a:spcPts val="0"/>
              </a:spcBef>
              <a:defRPr sz="1800"/>
            </a:pPr>
            <a:r>
              <a:rPr sz="2700">
                <a:latin typeface="Helvetica"/>
                <a:ea typeface="Helvetica"/>
                <a:cs typeface="Helvetica"/>
                <a:sym typeface="Helvetica"/>
              </a:rPr>
              <a:t>Quoting in order to analyze a writer’s specific use of language. </a:t>
            </a:r>
            <a:br>
              <a:rPr sz="2700">
                <a:latin typeface="Helvetica"/>
                <a:ea typeface="Helvetica"/>
                <a:cs typeface="Helvetica"/>
                <a:sym typeface="Helvetica"/>
              </a:rPr>
            </a:br>
            <a:br>
              <a:rPr sz="2700">
                <a:latin typeface="Helvetica"/>
                <a:ea typeface="Helvetica"/>
                <a:cs typeface="Helvetica"/>
                <a:sym typeface="Helvetica"/>
              </a:rPr>
            </a:br>
            <a:r>
              <a:rPr b="1" sz="2700">
                <a:latin typeface="Helvetica"/>
                <a:ea typeface="Helvetica"/>
                <a:cs typeface="Helvetica"/>
                <a:sym typeface="Helvetica"/>
              </a:rPr>
              <a:t>How do I set up and follow up a quotation? </a:t>
            </a:r>
            <a:endParaRPr b="1" sz="2700">
              <a:latin typeface="Helvetica"/>
              <a:ea typeface="Helvetica"/>
              <a:cs typeface="Helvetica"/>
              <a:sym typeface="Helvetica"/>
            </a:endParaRPr>
          </a:p>
          <a:p>
            <a:pPr lvl="4" marL="2111375" indent="-333375" defTabSz="457200">
              <a:spcBef>
                <a:spcPts val="0"/>
              </a:spcBef>
              <a:defRPr sz="1800"/>
            </a:pPr>
            <a:r>
              <a:rPr sz="2700">
                <a:latin typeface="Helvetica"/>
                <a:ea typeface="Helvetica"/>
                <a:cs typeface="Helvetica"/>
                <a:sym typeface="Helvetica"/>
              </a:rPr>
              <a:t>Weave those quotations into your text.</a:t>
            </a:r>
            <a:endParaRPr sz="2700">
              <a:latin typeface="Helvetica"/>
              <a:ea typeface="Helvetica"/>
              <a:cs typeface="Helvetica"/>
              <a:sym typeface="Helvetica"/>
            </a:endParaRPr>
          </a:p>
          <a:p>
            <a:pPr lvl="4" marL="2111375" indent="-333375" defTabSz="457200">
              <a:spcBef>
                <a:spcPts val="0"/>
              </a:spcBef>
              <a:defRPr sz="1800"/>
            </a:pPr>
            <a:r>
              <a:rPr sz="2700">
                <a:latin typeface="Helvetica"/>
                <a:ea typeface="Helvetica"/>
                <a:cs typeface="Helvetica"/>
                <a:sym typeface="Helvetica"/>
              </a:rPr>
              <a:t>Provide a context for each quotation.</a:t>
            </a:r>
            <a:endParaRPr sz="2700">
              <a:latin typeface="Helvetica"/>
              <a:ea typeface="Helvetica"/>
              <a:cs typeface="Helvetica"/>
              <a:sym typeface="Helvetica"/>
            </a:endParaRPr>
          </a:p>
          <a:p>
            <a:pPr lvl="4" marL="2111375" indent="-333375" defTabSz="457200">
              <a:spcBef>
                <a:spcPts val="0"/>
              </a:spcBef>
              <a:defRPr sz="1800"/>
            </a:pPr>
            <a:r>
              <a:rPr sz="2700">
                <a:latin typeface="Helvetica"/>
                <a:ea typeface="Helvetica"/>
                <a:cs typeface="Helvetica"/>
                <a:sym typeface="Helvetica"/>
              </a:rPr>
              <a:t>Attribute each quotation to its source. </a:t>
            </a:r>
            <a:endParaRPr sz="2700">
              <a:latin typeface="Helvetica"/>
              <a:ea typeface="Helvetica"/>
              <a:cs typeface="Helvetica"/>
              <a:sym typeface="Helvetica"/>
            </a:endParaRPr>
          </a:p>
          <a:p>
            <a:pPr lvl="4" marL="2111375" indent="-333375" defTabSz="457200">
              <a:spcBef>
                <a:spcPts val="0"/>
              </a:spcBef>
              <a:defRPr sz="1800"/>
            </a:pPr>
            <a:r>
              <a:rPr sz="2700">
                <a:latin typeface="Helvetica"/>
                <a:ea typeface="Helvetica"/>
                <a:cs typeface="Helvetica"/>
                <a:sym typeface="Helvetica"/>
              </a:rPr>
              <a:t>Explain the significance of the quotation. </a:t>
            </a:r>
            <a:endParaRPr sz="2700">
              <a:latin typeface="Helvetica"/>
              <a:ea typeface="Helvetica"/>
              <a:cs typeface="Helvetica"/>
              <a:sym typeface="Helvetica"/>
            </a:endParaRPr>
          </a:p>
          <a:p>
            <a:pPr lvl="4" marL="2111375" indent="-333375" defTabSz="457200">
              <a:spcBef>
                <a:spcPts val="0"/>
              </a:spcBef>
              <a:defRPr sz="1800"/>
            </a:pPr>
            <a:r>
              <a:rPr sz="2700">
                <a:latin typeface="Helvetica"/>
                <a:ea typeface="Helvetica"/>
                <a:cs typeface="Helvetica"/>
                <a:sym typeface="Helvetica"/>
              </a:rPr>
              <a:t>Provide a citation for the quotation. </a:t>
            </a:r>
          </a:p>
        </p:txBody>
      </p:sp>
      <p:sp>
        <p:nvSpPr>
          <p:cNvPr id="87" name="Shape 8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body" idx="1"/>
          </p:nvPr>
        </p:nvSpPr>
        <p:spPr>
          <a:prstGeom prst="rect">
            <a:avLst/>
          </a:prstGeom>
        </p:spPr>
        <p:txBody>
          <a:bodyPr anchor="t"/>
          <a:lstStyle/>
          <a:p>
            <a:pPr lvl="0" marL="0" indent="0" defTabSz="457200">
              <a:spcBef>
                <a:spcPts val="0"/>
              </a:spcBef>
              <a:buSzTx/>
              <a:buNone/>
              <a:defRPr sz="1800"/>
            </a:pPr>
            <a:r>
              <a:rPr b="1" sz="2700">
                <a:latin typeface="Helvetica"/>
                <a:ea typeface="Helvetica"/>
                <a:cs typeface="Helvetica"/>
                <a:sym typeface="Helvetica"/>
              </a:rPr>
              <a:t>How much should I quote? </a:t>
            </a:r>
            <a:r>
              <a:rPr sz="2700">
                <a:latin typeface="Helvetica"/>
                <a:ea typeface="Helvetica"/>
                <a:cs typeface="Helvetica"/>
                <a:sym typeface="Helvetica"/>
              </a:rPr>
              <a:t>As few words as possible. Here are guidelines for selecting quoted material judiciously: </a:t>
            </a:r>
            <a:endParaRPr sz="2700">
              <a:latin typeface="Helvetica"/>
              <a:ea typeface="Helvetica"/>
              <a:cs typeface="Helvetica"/>
              <a:sym typeface="Helvetica"/>
            </a:endParaRPr>
          </a:p>
          <a:p>
            <a:pPr lvl="0" marL="0" indent="0" defTabSz="457200">
              <a:spcBef>
                <a:spcPts val="0"/>
              </a:spcBef>
              <a:buSzTx/>
              <a:buNone/>
              <a:defRPr sz="1800"/>
            </a:pPr>
            <a:endParaRPr sz="2700">
              <a:latin typeface="Helvetica"/>
              <a:ea typeface="Helvetica"/>
              <a:cs typeface="Helvetica"/>
              <a:sym typeface="Helvetica"/>
            </a:endParaRPr>
          </a:p>
          <a:p>
            <a:pPr lvl="3" marL="914400" indent="-228600" defTabSz="457200">
              <a:spcBef>
                <a:spcPts val="0"/>
              </a:spcBef>
              <a:buSzPct val="100000"/>
              <a:buAutoNum type="arabicPeriod" startAt="1"/>
              <a:defRPr sz="1800"/>
            </a:pPr>
            <a:r>
              <a:rPr sz="2700">
                <a:latin typeface="Helvetica"/>
                <a:ea typeface="Helvetica"/>
                <a:cs typeface="Helvetica"/>
                <a:sym typeface="Helvetica"/>
              </a:rPr>
              <a:t>excerpt fragments</a:t>
            </a:r>
            <a:endParaRPr sz="2700">
              <a:latin typeface="Helvetica"/>
              <a:ea typeface="Helvetica"/>
              <a:cs typeface="Helvetica"/>
              <a:sym typeface="Helvetica"/>
            </a:endParaRPr>
          </a:p>
          <a:p>
            <a:pPr lvl="3" marL="914400" indent="-228600" defTabSz="457200">
              <a:spcBef>
                <a:spcPts val="0"/>
              </a:spcBef>
              <a:buSzPct val="100000"/>
              <a:buAutoNum type="arabicPeriod" startAt="1"/>
              <a:defRPr sz="1800"/>
            </a:pPr>
            <a:r>
              <a:rPr sz="2700">
                <a:latin typeface="Helvetica"/>
                <a:ea typeface="Helvetica"/>
                <a:cs typeface="Helvetica"/>
                <a:sym typeface="Helvetica"/>
              </a:rPr>
              <a:t>excerpt those fragments carefully</a:t>
            </a:r>
            <a:endParaRPr sz="2700">
              <a:latin typeface="Helvetica"/>
              <a:ea typeface="Helvetica"/>
              <a:cs typeface="Helvetica"/>
              <a:sym typeface="Helvetica"/>
            </a:endParaRPr>
          </a:p>
          <a:p>
            <a:pPr lvl="3" marL="0" indent="685800" defTabSz="457200">
              <a:spcBef>
                <a:spcPts val="0"/>
              </a:spcBef>
              <a:buSzTx/>
              <a:buNone/>
              <a:defRPr sz="1800"/>
            </a:pPr>
            <a:r>
              <a:rPr i="1" sz="2700">
                <a:latin typeface="Helvetica"/>
                <a:ea typeface="Helvetica"/>
                <a:cs typeface="Helvetica"/>
                <a:sym typeface="Helvetica"/>
              </a:rPr>
              <a:t>Use block quotations sparingly; within the block quotation, do the following:</a:t>
            </a:r>
            <a:r>
              <a:rPr sz="2700">
                <a:latin typeface="Helvetica"/>
                <a:ea typeface="Helvetica"/>
                <a:cs typeface="Helvetica"/>
                <a:sym typeface="Helvetica"/>
              </a:rPr>
              <a:t> </a:t>
            </a:r>
            <a:endParaRPr sz="2700">
              <a:latin typeface="Helvetica"/>
              <a:ea typeface="Helvetica"/>
              <a:cs typeface="Helvetica"/>
              <a:sym typeface="Helvetica"/>
            </a:endParaRPr>
          </a:p>
          <a:p>
            <a:pPr lvl="2" marL="1222375" indent="-333375" defTabSz="457200">
              <a:spcBef>
                <a:spcPts val="0"/>
              </a:spcBef>
              <a:defRPr sz="1800"/>
            </a:pPr>
            <a:r>
              <a:rPr sz="2700">
                <a:latin typeface="Helvetica"/>
                <a:ea typeface="Helvetica"/>
                <a:cs typeface="Helvetica"/>
                <a:sym typeface="Helvetica"/>
              </a:rPr>
              <a:t>Set up a block quotation with your own words followed by a colon. </a:t>
            </a:r>
            <a:endParaRPr sz="2700">
              <a:latin typeface="Helvetica"/>
              <a:ea typeface="Helvetica"/>
              <a:cs typeface="Helvetica"/>
              <a:sym typeface="Helvetica"/>
            </a:endParaRPr>
          </a:p>
          <a:p>
            <a:pPr lvl="4" marL="1143000" indent="-228600" defTabSz="457200">
              <a:spcBef>
                <a:spcPts val="0"/>
              </a:spcBef>
              <a:buSzPct val="100000"/>
              <a:defRPr sz="1800"/>
            </a:pPr>
            <a:r>
              <a:rPr sz="2700">
                <a:latin typeface="Helvetica"/>
                <a:ea typeface="Helvetica"/>
                <a:cs typeface="Helvetica"/>
                <a:sym typeface="Helvetica"/>
              </a:rPr>
              <a:t>Indent the entire paragraph once from the left-hand margin. </a:t>
            </a:r>
            <a:endParaRPr sz="2700">
              <a:latin typeface="Helvetica"/>
              <a:ea typeface="Helvetica"/>
              <a:cs typeface="Helvetica"/>
              <a:sym typeface="Helvetica"/>
            </a:endParaRPr>
          </a:p>
          <a:p>
            <a:pPr lvl="4" marL="1143000" indent="-228600" defTabSz="457200">
              <a:spcBef>
                <a:spcPts val="0"/>
              </a:spcBef>
              <a:buSzPct val="100000"/>
              <a:defRPr sz="1800"/>
            </a:pPr>
            <a:r>
              <a:rPr sz="2700">
                <a:latin typeface="Helvetica"/>
                <a:ea typeface="Helvetica"/>
                <a:cs typeface="Helvetica"/>
                <a:sym typeface="Helvetica"/>
              </a:rPr>
              <a:t>single space within the block quotation</a:t>
            </a:r>
            <a:endParaRPr sz="2700">
              <a:latin typeface="Helvetica"/>
              <a:ea typeface="Helvetica"/>
              <a:cs typeface="Helvetica"/>
              <a:sym typeface="Helvetica"/>
            </a:endParaRPr>
          </a:p>
          <a:p>
            <a:pPr lvl="4" marL="1143000" indent="-228600" defTabSz="457200">
              <a:spcBef>
                <a:spcPts val="0"/>
              </a:spcBef>
              <a:buSzPct val="100000"/>
              <a:defRPr sz="1800"/>
            </a:pPr>
            <a:r>
              <a:rPr sz="2700">
                <a:latin typeface="Helvetica"/>
                <a:ea typeface="Helvetica"/>
                <a:cs typeface="Helvetica"/>
                <a:sym typeface="Helvetica"/>
              </a:rPr>
              <a:t>omit quotation marks</a:t>
            </a:r>
            <a:endParaRPr sz="2700">
              <a:latin typeface="Helvetica"/>
              <a:ea typeface="Helvetica"/>
              <a:cs typeface="Helvetica"/>
              <a:sym typeface="Helvetica"/>
            </a:endParaRPr>
          </a:p>
          <a:p>
            <a:pPr lvl="4" marL="1143000" indent="-228600" defTabSz="457200">
              <a:spcBef>
                <a:spcPts val="0"/>
              </a:spcBef>
              <a:buSzPct val="100000"/>
              <a:defRPr sz="1800"/>
            </a:pPr>
            <a:r>
              <a:rPr sz="2700">
                <a:latin typeface="Helvetica"/>
                <a:ea typeface="Helvetica"/>
                <a:cs typeface="Helvetica"/>
                <a:sym typeface="Helvetica"/>
              </a:rPr>
              <a:t>Follow up a block quotation with your own words.</a:t>
            </a:r>
            <a:endParaRPr sz="2700">
              <a:latin typeface="Helvetica"/>
              <a:ea typeface="Helvetica"/>
              <a:cs typeface="Helvetica"/>
              <a:sym typeface="Helvetica"/>
            </a:endParaRPr>
          </a:p>
          <a:p>
            <a:pPr lvl="3" marL="914400" indent="-228600" defTabSz="457200">
              <a:spcBef>
                <a:spcPts val="0"/>
              </a:spcBef>
              <a:buSzPct val="100000"/>
              <a:buAutoNum type="arabicPeriod" startAt="3"/>
              <a:defRPr sz="1800"/>
            </a:pPr>
            <a:r>
              <a:rPr sz="2700">
                <a:latin typeface="Helvetica"/>
                <a:ea typeface="Helvetica"/>
                <a:cs typeface="Helvetica"/>
                <a:sym typeface="Helvetica"/>
              </a:rPr>
              <a:t>Do not overuse brackets.</a:t>
            </a:r>
          </a:p>
        </p:txBody>
      </p:sp>
      <p:sp>
        <p:nvSpPr>
          <p:cNvPr id="90" name="Shape 90"/>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p:nvPr>
        </p:nvSpPr>
        <p:spPr>
          <a:prstGeom prst="rect">
            <a:avLst/>
          </a:prstGeom>
        </p:spPr>
        <p:txBody>
          <a:bodyPr/>
          <a:lstStyle/>
          <a:p>
            <a:pPr lvl="0">
              <a:defRPr sz="1800"/>
            </a:pPr>
            <a:r>
              <a:rPr sz="8000"/>
              <a:t>Word Choice</a:t>
            </a:r>
          </a:p>
        </p:txBody>
      </p:sp>
      <p:sp>
        <p:nvSpPr>
          <p:cNvPr id="93" name="Shape 93"/>
          <p:cNvSpPr/>
          <p:nvPr>
            <p:ph type="body" idx="1"/>
          </p:nvPr>
        </p:nvSpPr>
        <p:spPr>
          <a:prstGeom prst="rect">
            <a:avLst/>
          </a:prstGeom>
        </p:spPr>
        <p:txBody>
          <a:bodyPr anchor="t"/>
          <a:lstStyle/>
          <a:p>
            <a:pPr lvl="0" marL="0" indent="0" defTabSz="425195">
              <a:spcBef>
                <a:spcPts val="0"/>
              </a:spcBef>
              <a:buSzTx/>
              <a:buNone/>
              <a:defRPr sz="1800"/>
            </a:pPr>
            <a:r>
              <a:rPr sz="2511">
                <a:latin typeface="Helvetica"/>
                <a:ea typeface="Helvetica"/>
                <a:cs typeface="Helvetica"/>
                <a:sym typeface="Helvetica"/>
              </a:rPr>
              <a:t>So you write a paper that makes perfect sense to you, but it comes back with “awkward” scribbled throughout the margins by the instructor. So how does a sentence get awkward? In a variety of ways including the following: </a:t>
            </a:r>
            <a:endParaRPr sz="2511">
              <a:latin typeface="Helvetica"/>
              <a:ea typeface="Helvetica"/>
              <a:cs typeface="Helvetica"/>
              <a:sym typeface="Helvetica"/>
            </a:endParaRPr>
          </a:p>
          <a:p>
            <a:pPr lvl="1" marL="637794" indent="-212597" defTabSz="425195">
              <a:spcBef>
                <a:spcPts val="0"/>
              </a:spcBef>
              <a:buSzPct val="100000"/>
              <a:defRPr sz="1800"/>
            </a:pPr>
            <a:r>
              <a:rPr sz="2511">
                <a:latin typeface="Helvetica"/>
                <a:ea typeface="Helvetica"/>
                <a:cs typeface="Helvetica"/>
                <a:sym typeface="Helvetica"/>
              </a:rPr>
              <a:t>Misused idioms e.g. “I sprayed the ants in their private places.”</a:t>
            </a:r>
            <a:endParaRPr sz="2511">
              <a:latin typeface="Helvetica"/>
              <a:ea typeface="Helvetica"/>
              <a:cs typeface="Helvetica"/>
              <a:sym typeface="Helvetica"/>
            </a:endParaRPr>
          </a:p>
          <a:p>
            <a:pPr lvl="1" marL="637794" indent="-212597" defTabSz="425195">
              <a:spcBef>
                <a:spcPts val="0"/>
              </a:spcBef>
              <a:buSzPct val="100000"/>
              <a:defRPr sz="1800"/>
            </a:pPr>
            <a:r>
              <a:rPr sz="2511">
                <a:latin typeface="Helvetica"/>
                <a:ea typeface="Helvetica"/>
                <a:cs typeface="Helvetica"/>
                <a:sym typeface="Helvetica"/>
              </a:rPr>
              <a:t>Unclear pronouns e.g. “Bill Clinton hugged Al Gore, even though he didn’t like him very much.”</a:t>
            </a:r>
            <a:endParaRPr sz="2511">
              <a:latin typeface="Helvetica"/>
              <a:ea typeface="Helvetica"/>
              <a:cs typeface="Helvetica"/>
              <a:sym typeface="Helvetica"/>
            </a:endParaRPr>
          </a:p>
          <a:p>
            <a:pPr lvl="1" marL="637794" indent="-212597" defTabSz="425195">
              <a:spcBef>
                <a:spcPts val="0"/>
              </a:spcBef>
              <a:buSzPct val="100000"/>
              <a:defRPr sz="1800"/>
            </a:pPr>
            <a:r>
              <a:rPr sz="2511">
                <a:latin typeface="Helvetica"/>
                <a:ea typeface="Helvetica"/>
                <a:cs typeface="Helvetica"/>
                <a:sym typeface="Helvetica"/>
              </a:rPr>
              <a:t>Jargon e.g. “The dialectical interface between neo-Platonists and antiestablishment Catholics suggests an algorithm for deontological thought.”</a:t>
            </a:r>
            <a:endParaRPr sz="2511">
              <a:latin typeface="Helvetica"/>
              <a:ea typeface="Helvetica"/>
              <a:cs typeface="Helvetica"/>
              <a:sym typeface="Helvetica"/>
            </a:endParaRPr>
          </a:p>
          <a:p>
            <a:pPr lvl="1" marL="637794" indent="-212597" defTabSz="425195">
              <a:spcBef>
                <a:spcPts val="0"/>
              </a:spcBef>
              <a:buSzPct val="100000"/>
              <a:defRPr sz="1800"/>
            </a:pPr>
            <a:r>
              <a:rPr sz="2511">
                <a:latin typeface="Helvetica"/>
                <a:ea typeface="Helvetica"/>
                <a:cs typeface="Helvetica"/>
                <a:sym typeface="Helvetica"/>
              </a:rPr>
              <a:t>Misused words e.g. “Cree Indians were a monotonous culture until French and British settlers arrived.”</a:t>
            </a:r>
            <a:endParaRPr sz="2511">
              <a:latin typeface="Helvetica"/>
              <a:ea typeface="Helvetica"/>
              <a:cs typeface="Helvetica"/>
              <a:sym typeface="Helvetica"/>
            </a:endParaRPr>
          </a:p>
          <a:p>
            <a:pPr lvl="1" marL="637794" indent="-212597" defTabSz="425195">
              <a:spcBef>
                <a:spcPts val="0"/>
              </a:spcBef>
              <a:buSzPct val="100000"/>
              <a:defRPr sz="1800"/>
            </a:pPr>
            <a:r>
              <a:rPr sz="2511">
                <a:latin typeface="Helvetica"/>
                <a:ea typeface="Helvetica"/>
                <a:cs typeface="Helvetica"/>
                <a:sym typeface="Helvetica"/>
              </a:rPr>
              <a:t>Garbled syntax e.g. “As a woman, he liked her.”</a:t>
            </a:r>
            <a:endParaRPr sz="2511">
              <a:latin typeface="Helvetica"/>
              <a:ea typeface="Helvetica"/>
              <a:cs typeface="Helvetica"/>
              <a:sym typeface="Helvetica"/>
            </a:endParaRPr>
          </a:p>
          <a:p>
            <a:pPr lvl="1" marL="637794" indent="-212597" defTabSz="425195">
              <a:spcBef>
                <a:spcPts val="0"/>
              </a:spcBef>
              <a:buSzPct val="100000"/>
              <a:defRPr sz="1800"/>
            </a:pPr>
            <a:r>
              <a:rPr sz="2511">
                <a:latin typeface="Helvetica"/>
                <a:ea typeface="Helvetica"/>
                <a:cs typeface="Helvetica"/>
                <a:sym typeface="Helvetica"/>
              </a:rPr>
              <a:t>Loaded language e.g. “Huck Finn suggests that to recover democratic ideals, one must leave civilized society.”</a:t>
            </a:r>
            <a:endParaRPr sz="2511">
              <a:latin typeface="Helvetica"/>
              <a:ea typeface="Helvetica"/>
              <a:cs typeface="Helvetica"/>
              <a:sym typeface="Helvetica"/>
            </a:endParaRPr>
          </a:p>
          <a:p>
            <a:pPr lvl="1" marL="637794" indent="-212597" defTabSz="425195">
              <a:spcBef>
                <a:spcPts val="0"/>
              </a:spcBef>
              <a:buSzPct val="100000"/>
              <a:defRPr sz="1800"/>
            </a:pPr>
            <a:r>
              <a:rPr sz="2511">
                <a:latin typeface="Helvetica"/>
                <a:ea typeface="Helvetica"/>
                <a:cs typeface="Helvetica"/>
                <a:sym typeface="Helvetica"/>
              </a:rPr>
              <a:t>Colloquialisms e.g. “Moulin Rouge sucked because the singing was way off.”</a:t>
            </a:r>
          </a:p>
        </p:txBody>
      </p:sp>
      <p:sp>
        <p:nvSpPr>
          <p:cNvPr id="94" name="Shape 9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title"/>
          </p:nvPr>
        </p:nvSpPr>
        <p:spPr>
          <a:prstGeom prst="rect">
            <a:avLst/>
          </a:prstGeom>
        </p:spPr>
        <p:txBody>
          <a:bodyPr/>
          <a:lstStyle>
            <a:lvl1pPr defTabSz="554990">
              <a:defRPr sz="7600"/>
            </a:lvl1pPr>
          </a:lstStyle>
          <a:p>
            <a:pPr lvl="0">
              <a:defRPr sz="1800"/>
            </a:pPr>
            <a:r>
              <a:rPr sz="7600"/>
              <a:t>Questions to Ask Yourself</a:t>
            </a:r>
          </a:p>
        </p:txBody>
      </p:sp>
      <p:sp>
        <p:nvSpPr>
          <p:cNvPr id="97" name="Shape 97"/>
          <p:cNvSpPr/>
          <p:nvPr>
            <p:ph type="body" idx="1"/>
          </p:nvPr>
        </p:nvSpPr>
        <p:spPr>
          <a:prstGeom prst="rect">
            <a:avLst/>
          </a:prstGeom>
        </p:spPr>
        <p:txBody>
          <a:bodyPr anchor="t"/>
          <a:lstStyle/>
          <a:p>
            <a:pPr lvl="0" marL="228599" indent="-228599" defTabSz="457200">
              <a:spcBef>
                <a:spcPts val="0"/>
              </a:spcBef>
              <a:buSzPct val="100000"/>
              <a:buAutoNum type="arabicPeriod" startAt="1"/>
              <a:defRPr sz="1800"/>
            </a:pPr>
            <a:r>
              <a:rPr sz="2700">
                <a:latin typeface="Helvetica"/>
                <a:ea typeface="Helvetica"/>
                <a:cs typeface="Helvetica"/>
                <a:sym typeface="Helvetica"/>
              </a:rPr>
              <a:t>What word trouble do I usually have on other papers? Are there examples of that trouble here?</a:t>
            </a:r>
            <a:endParaRPr sz="2700">
              <a:latin typeface="Helvetica"/>
              <a:ea typeface="Helvetica"/>
              <a:cs typeface="Helvetica"/>
              <a:sym typeface="Helvetica"/>
            </a:endParaRPr>
          </a:p>
          <a:p>
            <a:pPr lvl="0" marL="228599" indent="-228599" defTabSz="457200">
              <a:spcBef>
                <a:spcPts val="0"/>
              </a:spcBef>
              <a:buSzPct val="100000"/>
              <a:buAutoNum type="arabicPeriod" startAt="1"/>
              <a:defRPr sz="1800"/>
            </a:pPr>
            <a:r>
              <a:rPr sz="2700">
                <a:latin typeface="Helvetica"/>
                <a:ea typeface="Helvetica"/>
                <a:cs typeface="Helvetica"/>
                <a:sym typeface="Helvetica"/>
              </a:rPr>
              <a:t>If I had to explain this point to someone out loud, would I use these words? What words would I use? </a:t>
            </a:r>
            <a:endParaRPr sz="2700">
              <a:latin typeface="Helvetica"/>
              <a:ea typeface="Helvetica"/>
              <a:cs typeface="Helvetica"/>
              <a:sym typeface="Helvetica"/>
            </a:endParaRPr>
          </a:p>
          <a:p>
            <a:pPr lvl="0" marL="228599" indent="-228599" defTabSz="457200">
              <a:spcBef>
                <a:spcPts val="0"/>
              </a:spcBef>
              <a:buSzPct val="100000"/>
              <a:buAutoNum type="arabicPeriod" startAt="1"/>
              <a:defRPr sz="1800"/>
            </a:pPr>
            <a:r>
              <a:rPr sz="2700">
                <a:latin typeface="Helvetica"/>
                <a:ea typeface="Helvetica"/>
                <a:cs typeface="Helvetica"/>
                <a:sym typeface="Helvetica"/>
              </a:rPr>
              <a:t>What’s the easiest way to write these sentences? </a:t>
            </a:r>
            <a:endParaRPr sz="2700">
              <a:latin typeface="Helvetica"/>
              <a:ea typeface="Helvetica"/>
              <a:cs typeface="Helvetica"/>
              <a:sym typeface="Helvetica"/>
            </a:endParaRPr>
          </a:p>
          <a:p>
            <a:pPr lvl="0" marL="228599" indent="-228599" defTabSz="457200">
              <a:spcBef>
                <a:spcPts val="0"/>
              </a:spcBef>
              <a:buSzPct val="100000"/>
              <a:buAutoNum type="arabicPeriod" startAt="1"/>
              <a:defRPr sz="1800"/>
            </a:pPr>
            <a:r>
              <a:rPr sz="2700">
                <a:latin typeface="Helvetica"/>
                <a:ea typeface="Helvetica"/>
                <a:cs typeface="Helvetica"/>
                <a:sym typeface="Helvetica"/>
              </a:rPr>
              <a:t>Am I positive this word means what I think it means? </a:t>
            </a:r>
            <a:endParaRPr sz="2700">
              <a:latin typeface="Helvetica"/>
              <a:ea typeface="Helvetica"/>
              <a:cs typeface="Helvetica"/>
              <a:sym typeface="Helvetica"/>
            </a:endParaRPr>
          </a:p>
          <a:p>
            <a:pPr lvl="0" marL="228599" indent="-228599" defTabSz="457200">
              <a:spcBef>
                <a:spcPts val="0"/>
              </a:spcBef>
              <a:buSzPct val="100000"/>
              <a:buAutoNum type="arabicPeriod" startAt="1"/>
              <a:defRPr sz="1800"/>
            </a:pPr>
            <a:r>
              <a:rPr sz="2700">
                <a:latin typeface="Helvetica"/>
                <a:ea typeface="Helvetica"/>
                <a:cs typeface="Helvetica"/>
                <a:sym typeface="Helvetica"/>
              </a:rPr>
              <a:t>Have I found the best word, or have I just settled for the most obvious, or the easiest, one? </a:t>
            </a:r>
          </a:p>
        </p:txBody>
      </p:sp>
      <p:sp>
        <p:nvSpPr>
          <p:cNvPr id="98" name="Shape 9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 name="Shape 100"/>
          <p:cNvSpPr/>
          <p:nvPr>
            <p:ph type="title"/>
          </p:nvPr>
        </p:nvSpPr>
        <p:spPr>
          <a:prstGeom prst="rect">
            <a:avLst/>
          </a:prstGeom>
        </p:spPr>
        <p:txBody>
          <a:bodyPr/>
          <a:lstStyle/>
          <a:p>
            <a:pPr lvl="0">
              <a:defRPr sz="1800"/>
            </a:pPr>
            <a:r>
              <a:rPr sz="8000"/>
              <a:t>Parallel Structure</a:t>
            </a:r>
          </a:p>
        </p:txBody>
      </p:sp>
      <p:sp>
        <p:nvSpPr>
          <p:cNvPr id="101" name="Shape 101"/>
          <p:cNvSpPr/>
          <p:nvPr>
            <p:ph type="body" idx="1"/>
          </p:nvPr>
        </p:nvSpPr>
        <p:spPr>
          <a:prstGeom prst="rect">
            <a:avLst/>
          </a:prstGeom>
        </p:spPr>
        <p:txBody>
          <a:bodyPr anchor="t"/>
          <a:lstStyle/>
          <a:p>
            <a:pPr lvl="0" marL="0" indent="0" defTabSz="457200">
              <a:spcBef>
                <a:spcPts val="0"/>
              </a:spcBef>
              <a:buSzTx/>
              <a:buNone/>
              <a:defRPr sz="1800"/>
            </a:pPr>
            <a:r>
              <a:rPr b="1" sz="2700">
                <a:latin typeface="Helvetica"/>
                <a:ea typeface="Helvetica"/>
                <a:cs typeface="Helvetica"/>
                <a:sym typeface="Helvetica"/>
              </a:rPr>
              <a:t>Parallel Structure - </a:t>
            </a:r>
            <a:r>
              <a:rPr sz="2700">
                <a:latin typeface="Helvetica"/>
                <a:ea typeface="Helvetica"/>
                <a:cs typeface="Helvetica"/>
                <a:sym typeface="Helvetica"/>
              </a:rPr>
              <a:t>means using the same pattern of words to show that two or more ideas have the same level of importance. This can happen at the word, phrase, or clause level. The usual way to join parallel structures is with the use of coordinating conjunctions such as “and” or “or”. </a:t>
            </a:r>
            <a:endParaRPr sz="2700">
              <a:latin typeface="Helvetica"/>
              <a:ea typeface="Helvetica"/>
              <a:cs typeface="Helvetica"/>
              <a:sym typeface="Helvetica"/>
            </a:endParaRPr>
          </a:p>
          <a:p>
            <a:pPr lvl="0" marL="228599" indent="-228599" defTabSz="457200">
              <a:spcBef>
                <a:spcPts val="0"/>
              </a:spcBef>
              <a:buSzPct val="100000"/>
              <a:buAutoNum type="arabicPeriod" startAt="1"/>
              <a:defRPr sz="1800"/>
            </a:pPr>
            <a:r>
              <a:rPr sz="2700">
                <a:latin typeface="Helvetica"/>
                <a:ea typeface="Helvetica"/>
                <a:cs typeface="Helvetica"/>
                <a:sym typeface="Helvetica"/>
              </a:rPr>
              <a:t>Words and Phrases with the -ing form (gerund) of words</a:t>
            </a:r>
            <a:endParaRPr sz="2700">
              <a:latin typeface="Helvetica"/>
              <a:ea typeface="Helvetica"/>
              <a:cs typeface="Helvetica"/>
              <a:sym typeface="Helvetica"/>
            </a:endParaRPr>
          </a:p>
          <a:p>
            <a:pPr lvl="0" marL="228599" indent="-228599" defTabSz="457200">
              <a:spcBef>
                <a:spcPts val="0"/>
              </a:spcBef>
              <a:buSzPct val="100000"/>
              <a:buAutoNum type="arabicPeriod" startAt="1"/>
              <a:defRPr sz="1800"/>
            </a:pPr>
            <a:r>
              <a:rPr sz="2700">
                <a:latin typeface="Helvetica"/>
                <a:ea typeface="Helvetica"/>
                <a:cs typeface="Helvetica"/>
                <a:sym typeface="Helvetica"/>
              </a:rPr>
              <a:t>Do not mix forms. </a:t>
            </a:r>
            <a:endParaRPr sz="2700">
              <a:latin typeface="Helvetica"/>
              <a:ea typeface="Helvetica"/>
              <a:cs typeface="Helvetica"/>
              <a:sym typeface="Helvetica"/>
            </a:endParaRPr>
          </a:p>
          <a:p>
            <a:pPr lvl="0" marL="228599" indent="-228599" defTabSz="457200">
              <a:spcBef>
                <a:spcPts val="0"/>
              </a:spcBef>
              <a:buSzPct val="100000"/>
              <a:buAutoNum type="arabicPeriod" startAt="1"/>
              <a:defRPr sz="1800"/>
            </a:pPr>
            <a:r>
              <a:rPr sz="2700">
                <a:latin typeface="Helvetica"/>
                <a:ea typeface="Helvetica"/>
                <a:cs typeface="Helvetica"/>
                <a:sym typeface="Helvetica"/>
              </a:rPr>
              <a:t>Clauses - a parallel structure that begins with clauses must keep on with clauses. Changing to another pattern or changing the voice of the verb will break the parallelism. </a:t>
            </a:r>
            <a:endParaRPr sz="2700">
              <a:latin typeface="Helvetica"/>
              <a:ea typeface="Helvetica"/>
              <a:cs typeface="Helvetica"/>
              <a:sym typeface="Helvetica"/>
            </a:endParaRPr>
          </a:p>
          <a:p>
            <a:pPr lvl="0" marL="228599" indent="-228599" defTabSz="457200">
              <a:spcBef>
                <a:spcPts val="0"/>
              </a:spcBef>
              <a:buSzPct val="100000"/>
              <a:buAutoNum type="arabicPeriod" startAt="1"/>
              <a:defRPr sz="1800"/>
            </a:pPr>
            <a:r>
              <a:rPr sz="2700">
                <a:latin typeface="Helvetica"/>
                <a:ea typeface="Helvetica"/>
                <a:cs typeface="Helvetica"/>
                <a:sym typeface="Helvetica"/>
              </a:rPr>
              <a:t>Lists after a colon - be sure to keep all the elements in a list in the same form </a:t>
            </a:r>
          </a:p>
        </p:txBody>
      </p:sp>
      <p:sp>
        <p:nvSpPr>
          <p:cNvPr id="102" name="Shape 102"/>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lvl1pPr defTabSz="490727">
              <a:defRPr sz="6719"/>
            </a:lvl1pPr>
          </a:lstStyle>
          <a:p>
            <a:pPr lvl="0">
              <a:defRPr sz="1800"/>
            </a:pPr>
            <a:r>
              <a:rPr sz="6719"/>
              <a:t>Common Topics for Literary &amp; Cultural Analysis</a:t>
            </a:r>
          </a:p>
        </p:txBody>
      </p:sp>
      <p:sp>
        <p:nvSpPr>
          <p:cNvPr id="50" name="Shape 50"/>
          <p:cNvSpPr/>
          <p:nvPr>
            <p:ph type="body" idx="1"/>
          </p:nvPr>
        </p:nvSpPr>
        <p:spPr>
          <a:prstGeom prst="rect">
            <a:avLst/>
          </a:prstGeom>
        </p:spPr>
        <p:txBody>
          <a:bodyPr anchor="t"/>
          <a:lstStyle/>
          <a:p>
            <a:pPr lvl="0" marL="0" indent="0" defTabSz="457200">
              <a:spcBef>
                <a:spcPts val="0"/>
              </a:spcBef>
              <a:buSzTx/>
              <a:buNone/>
              <a:defRPr sz="1800"/>
            </a:pPr>
            <a:r>
              <a:rPr b="1" sz="2700">
                <a:latin typeface="Helvetica"/>
                <a:ea typeface="Helvetica"/>
                <a:cs typeface="Helvetica"/>
                <a:sym typeface="Helvetica"/>
              </a:rPr>
              <a:t>What kinds of topics are good ones? </a:t>
            </a:r>
            <a:r>
              <a:rPr sz="2700">
                <a:latin typeface="Helvetica"/>
                <a:ea typeface="Helvetica"/>
                <a:cs typeface="Helvetica"/>
                <a:sym typeface="Helvetica"/>
              </a:rPr>
              <a:t>The best topics are ones that originate out of your own reading of a work of literature. Here are some common approaches to consider: </a:t>
            </a:r>
            <a:endParaRPr sz="2700">
              <a:latin typeface="Helvetica"/>
              <a:ea typeface="Helvetica"/>
              <a:cs typeface="Helvetica"/>
              <a:sym typeface="Helvetica"/>
            </a:endParaRPr>
          </a:p>
          <a:p>
            <a:pPr lvl="0" marL="228599" indent="-228599" defTabSz="457200">
              <a:spcBef>
                <a:spcPts val="0"/>
              </a:spcBef>
              <a:buSzPct val="100000"/>
              <a:defRPr sz="1800"/>
            </a:pPr>
            <a:r>
              <a:rPr sz="2700">
                <a:latin typeface="Helvetica"/>
                <a:ea typeface="Helvetica"/>
                <a:cs typeface="Helvetica"/>
                <a:sym typeface="Helvetica"/>
              </a:rPr>
              <a:t>A discussion of a work’s characters. Are they realistic, symbolic, historically-based? </a:t>
            </a:r>
            <a:endParaRPr sz="2700">
              <a:latin typeface="Helvetica"/>
              <a:ea typeface="Helvetica"/>
              <a:cs typeface="Helvetica"/>
              <a:sym typeface="Helvetica"/>
            </a:endParaRPr>
          </a:p>
          <a:p>
            <a:pPr lvl="0" marL="228599" indent="-228599" defTabSz="457200">
              <a:spcBef>
                <a:spcPts val="0"/>
              </a:spcBef>
              <a:buSzPct val="100000"/>
              <a:defRPr sz="1800"/>
            </a:pPr>
            <a:r>
              <a:rPr sz="2700">
                <a:latin typeface="Helvetica"/>
                <a:ea typeface="Helvetica"/>
                <a:cs typeface="Helvetica"/>
                <a:sym typeface="Helvetica"/>
              </a:rPr>
              <a:t>A comparison / contrast of the choices different authors or characters make in a work. </a:t>
            </a:r>
            <a:endParaRPr sz="2700">
              <a:latin typeface="Helvetica"/>
              <a:ea typeface="Helvetica"/>
              <a:cs typeface="Helvetica"/>
              <a:sym typeface="Helvetica"/>
            </a:endParaRPr>
          </a:p>
          <a:p>
            <a:pPr lvl="0" marL="228599" indent="-228599" defTabSz="457200">
              <a:spcBef>
                <a:spcPts val="0"/>
              </a:spcBef>
              <a:buSzPct val="100000"/>
              <a:defRPr sz="1800"/>
            </a:pPr>
            <a:r>
              <a:rPr sz="2700">
                <a:latin typeface="Helvetica"/>
                <a:ea typeface="Helvetica"/>
                <a:cs typeface="Helvetica"/>
                <a:sym typeface="Helvetica"/>
              </a:rPr>
              <a:t>A reading of a work based on an outside philosophical perspective</a:t>
            </a:r>
            <a:endParaRPr sz="2700">
              <a:latin typeface="Helvetica"/>
              <a:ea typeface="Helvetica"/>
              <a:cs typeface="Helvetica"/>
              <a:sym typeface="Helvetica"/>
            </a:endParaRPr>
          </a:p>
          <a:p>
            <a:pPr lvl="0" marL="228599" indent="-228599" defTabSz="457200">
              <a:spcBef>
                <a:spcPts val="0"/>
              </a:spcBef>
              <a:buSzPct val="100000"/>
              <a:defRPr sz="1800"/>
            </a:pPr>
            <a:r>
              <a:rPr sz="2700">
                <a:latin typeface="Helvetica"/>
                <a:ea typeface="Helvetica"/>
                <a:cs typeface="Helvetica"/>
                <a:sym typeface="Helvetica"/>
              </a:rPr>
              <a:t>A study of the sources or historical events that occasioned a particular work</a:t>
            </a:r>
            <a:endParaRPr sz="2700">
              <a:latin typeface="Helvetica"/>
              <a:ea typeface="Helvetica"/>
              <a:cs typeface="Helvetica"/>
              <a:sym typeface="Helvetica"/>
            </a:endParaRPr>
          </a:p>
          <a:p>
            <a:pPr lvl="0" marL="228599" indent="-228599" defTabSz="457200">
              <a:spcBef>
                <a:spcPts val="0"/>
              </a:spcBef>
              <a:buSzPct val="100000"/>
              <a:defRPr sz="1800"/>
            </a:pPr>
            <a:r>
              <a:rPr sz="2700">
                <a:latin typeface="Helvetica"/>
                <a:ea typeface="Helvetica"/>
                <a:cs typeface="Helvetica"/>
                <a:sym typeface="Helvetica"/>
              </a:rPr>
              <a:t>An analysis of a specific image occurring in several works</a:t>
            </a:r>
            <a:endParaRPr sz="2700">
              <a:latin typeface="Helvetica"/>
              <a:ea typeface="Helvetica"/>
              <a:cs typeface="Helvetica"/>
              <a:sym typeface="Helvetica"/>
            </a:endParaRPr>
          </a:p>
          <a:p>
            <a:pPr lvl="0" marL="228599" indent="-228599" defTabSz="457200">
              <a:spcBef>
                <a:spcPts val="0"/>
              </a:spcBef>
              <a:buSzPct val="100000"/>
              <a:defRPr sz="1800"/>
            </a:pPr>
            <a:r>
              <a:rPr sz="2700">
                <a:latin typeface="Helvetica"/>
                <a:ea typeface="Helvetica"/>
                <a:cs typeface="Helvetica"/>
                <a:sym typeface="Helvetica"/>
              </a:rPr>
              <a:t>a “deconstruction” of a particular work</a:t>
            </a:r>
            <a:endParaRPr sz="2700">
              <a:latin typeface="Helvetica"/>
              <a:ea typeface="Helvetica"/>
              <a:cs typeface="Helvetica"/>
              <a:sym typeface="Helvetica"/>
            </a:endParaRPr>
          </a:p>
          <a:p>
            <a:pPr lvl="0" marL="228599" indent="-228599" defTabSz="457200">
              <a:spcBef>
                <a:spcPts val="0"/>
              </a:spcBef>
              <a:buSzPct val="100000"/>
              <a:defRPr sz="1800"/>
            </a:pPr>
            <a:r>
              <a:rPr sz="2700">
                <a:latin typeface="Helvetica"/>
                <a:ea typeface="Helvetica"/>
                <a:cs typeface="Helvetica"/>
                <a:sym typeface="Helvetica"/>
              </a:rPr>
              <a:t>A reading from an established political or intellectual perspective</a:t>
            </a:r>
            <a:endParaRPr sz="2700">
              <a:latin typeface="Helvetica"/>
              <a:ea typeface="Helvetica"/>
              <a:cs typeface="Helvetica"/>
              <a:sym typeface="Helvetica"/>
            </a:endParaRPr>
          </a:p>
          <a:p>
            <a:pPr lvl="0" marL="228599" indent="-228599" defTabSz="457200">
              <a:spcBef>
                <a:spcPts val="0"/>
              </a:spcBef>
              <a:buSzPct val="100000"/>
              <a:defRPr sz="1800"/>
            </a:pPr>
            <a:r>
              <a:rPr sz="2700">
                <a:latin typeface="Helvetica"/>
                <a:ea typeface="Helvetica"/>
                <a:cs typeface="Helvetica"/>
                <a:sym typeface="Helvetica"/>
              </a:rPr>
              <a:t>a study of the social, political, or economic context in which a work written - how does the context influence the work? </a:t>
            </a:r>
          </a:p>
        </p:txBody>
      </p:sp>
      <p:sp>
        <p:nvSpPr>
          <p:cNvPr id="51" name="Shape 51"/>
          <p:cNvSpPr/>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prstGeom prst="rect">
            <a:avLst/>
          </a:prstGeom>
        </p:spPr>
        <p:txBody>
          <a:bodyPr/>
          <a:lstStyle/>
          <a:p>
            <a:pPr lvl="0">
              <a:defRPr sz="1800"/>
            </a:pPr>
            <a:r>
              <a:rPr sz="8000"/>
              <a:t>The Thesis</a:t>
            </a:r>
          </a:p>
        </p:txBody>
      </p:sp>
      <p:sp>
        <p:nvSpPr>
          <p:cNvPr id="54" name="Shape 54"/>
          <p:cNvSpPr/>
          <p:nvPr>
            <p:ph type="body" idx="1"/>
          </p:nvPr>
        </p:nvSpPr>
        <p:spPr>
          <a:prstGeom prst="rect">
            <a:avLst/>
          </a:prstGeom>
        </p:spPr>
        <p:txBody>
          <a:bodyPr anchor="t"/>
          <a:lstStyle/>
          <a:p>
            <a:pPr lvl="0" marL="0" indent="0" defTabSz="457200">
              <a:spcBef>
                <a:spcPts val="0"/>
              </a:spcBef>
              <a:buSzTx/>
              <a:buNone/>
              <a:defRPr sz="1800"/>
            </a:pPr>
            <a:r>
              <a:rPr b="1" sz="2900">
                <a:latin typeface="Helvetica"/>
                <a:ea typeface="Helvetica"/>
                <a:cs typeface="Helvetica"/>
                <a:sym typeface="Helvetica"/>
              </a:rPr>
              <a:t>Thesis</a:t>
            </a:r>
            <a:r>
              <a:rPr sz="2900">
                <a:latin typeface="Helvetica"/>
                <a:ea typeface="Helvetica"/>
                <a:cs typeface="Helvetica"/>
                <a:sym typeface="Helvetica"/>
              </a:rPr>
              <a:t> - the statement of your argument</a:t>
            </a:r>
            <a:endParaRPr sz="2900">
              <a:latin typeface="Helvetica"/>
              <a:ea typeface="Helvetica"/>
              <a:cs typeface="Helvetica"/>
              <a:sym typeface="Helvetica"/>
            </a:endParaRPr>
          </a:p>
          <a:p>
            <a:pPr lvl="0" marL="228599" indent="-228599" defTabSz="457200">
              <a:spcBef>
                <a:spcPts val="0"/>
              </a:spcBef>
              <a:buSzPct val="100000"/>
              <a:defRPr sz="1800"/>
            </a:pPr>
            <a:r>
              <a:rPr sz="2900">
                <a:latin typeface="Helvetica"/>
                <a:ea typeface="Helvetica"/>
                <a:cs typeface="Helvetica"/>
                <a:sym typeface="Helvetica"/>
              </a:rPr>
              <a:t>A thesis is never a question.</a:t>
            </a:r>
            <a:endParaRPr sz="2900">
              <a:latin typeface="Helvetica"/>
              <a:ea typeface="Helvetica"/>
              <a:cs typeface="Helvetica"/>
              <a:sym typeface="Helvetica"/>
            </a:endParaRPr>
          </a:p>
          <a:p>
            <a:pPr lvl="0" marL="228599" indent="-228599" defTabSz="457200">
              <a:spcBef>
                <a:spcPts val="0"/>
              </a:spcBef>
              <a:buSzPct val="100000"/>
              <a:defRPr sz="1800"/>
            </a:pPr>
            <a:r>
              <a:rPr sz="2900">
                <a:latin typeface="Helvetica"/>
                <a:ea typeface="Helvetica"/>
                <a:cs typeface="Helvetica"/>
                <a:sym typeface="Helvetica"/>
              </a:rPr>
              <a:t>A thesis is never a list.</a:t>
            </a:r>
            <a:endParaRPr sz="2900">
              <a:latin typeface="Helvetica"/>
              <a:ea typeface="Helvetica"/>
              <a:cs typeface="Helvetica"/>
              <a:sym typeface="Helvetica"/>
            </a:endParaRPr>
          </a:p>
          <a:p>
            <a:pPr lvl="0" marL="228599" indent="-228599" defTabSz="457200">
              <a:spcBef>
                <a:spcPts val="0"/>
              </a:spcBef>
              <a:buSzPct val="100000"/>
              <a:defRPr sz="1800"/>
            </a:pPr>
            <a:r>
              <a:rPr sz="2900">
                <a:latin typeface="Helvetica"/>
                <a:ea typeface="Helvetica"/>
                <a:cs typeface="Helvetica"/>
                <a:sym typeface="Helvetica"/>
              </a:rPr>
              <a:t>A thesis should never be vague, combative or confrontational. </a:t>
            </a:r>
            <a:endParaRPr sz="2900">
              <a:latin typeface="Helvetica"/>
              <a:ea typeface="Helvetica"/>
              <a:cs typeface="Helvetica"/>
              <a:sym typeface="Helvetica"/>
            </a:endParaRPr>
          </a:p>
          <a:p>
            <a:pPr lvl="0" marL="228599" indent="-228599" defTabSz="457200">
              <a:spcBef>
                <a:spcPts val="0"/>
              </a:spcBef>
              <a:buSzPct val="100000"/>
              <a:defRPr sz="1800"/>
            </a:pPr>
            <a:r>
              <a:rPr sz="2900">
                <a:latin typeface="Helvetica"/>
                <a:ea typeface="Helvetica"/>
                <a:cs typeface="Helvetica"/>
                <a:sym typeface="Helvetica"/>
              </a:rPr>
              <a:t>An effective thesis has a definable, arguable claim. </a:t>
            </a:r>
            <a:endParaRPr sz="2900">
              <a:latin typeface="Helvetica"/>
              <a:ea typeface="Helvetica"/>
              <a:cs typeface="Helvetica"/>
              <a:sym typeface="Helvetica"/>
            </a:endParaRPr>
          </a:p>
          <a:p>
            <a:pPr lvl="0" marL="228599" indent="-228599" defTabSz="457200">
              <a:spcBef>
                <a:spcPts val="0"/>
              </a:spcBef>
              <a:buSzPct val="100000"/>
              <a:defRPr sz="1800"/>
            </a:pPr>
            <a:r>
              <a:rPr sz="2900">
                <a:latin typeface="Helvetica"/>
                <a:ea typeface="Helvetica"/>
                <a:cs typeface="Helvetica"/>
                <a:sym typeface="Helvetica"/>
              </a:rPr>
              <a:t>A thesis should be as clear and specific as possible. </a:t>
            </a:r>
          </a:p>
        </p:txBody>
      </p:sp>
      <p:sp>
        <p:nvSpPr>
          <p:cNvPr id="55" name="Shape 55"/>
          <p:cNvSpPr/>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p>
            <a:pPr lvl="0">
              <a:defRPr sz="1800"/>
            </a:pPr>
            <a:r>
              <a:rPr sz="8000"/>
              <a:t>Close Reading</a:t>
            </a:r>
          </a:p>
        </p:txBody>
      </p:sp>
      <p:sp>
        <p:nvSpPr>
          <p:cNvPr id="58" name="Shape 58"/>
          <p:cNvSpPr/>
          <p:nvPr>
            <p:ph type="body" idx="1"/>
          </p:nvPr>
        </p:nvSpPr>
        <p:spPr>
          <a:prstGeom prst="rect">
            <a:avLst/>
          </a:prstGeom>
        </p:spPr>
        <p:txBody>
          <a:bodyPr anchor="t"/>
          <a:lstStyle/>
          <a:p>
            <a:pPr lvl="0" marL="0" indent="0" defTabSz="434340">
              <a:spcBef>
                <a:spcPts val="0"/>
              </a:spcBef>
              <a:buSzTx/>
              <a:buNone/>
              <a:defRPr sz="1800"/>
            </a:pPr>
            <a:r>
              <a:rPr b="1" sz="2565">
                <a:latin typeface="Helvetica"/>
                <a:ea typeface="Helvetica"/>
                <a:cs typeface="Helvetica"/>
                <a:sym typeface="Helvetica"/>
              </a:rPr>
              <a:t>Close Reading </a:t>
            </a:r>
            <a:r>
              <a:rPr sz="2565">
                <a:latin typeface="Helvetica"/>
                <a:ea typeface="Helvetica"/>
                <a:cs typeface="Helvetica"/>
                <a:sym typeface="Helvetica"/>
              </a:rPr>
              <a:t>is the heart and soul of all academic writing in the humanities. Without close reading, our arguments would have neither evidence nor persuasive argument. When you close read, you observe facts and details about the text. Your aim may be to notice all striking features of the text, including rhetorical features, structural elements and cultural references or your aim may be to notice only selected features of the text - for instance, oppositions and correspondences, or particular historical references. Interpreting your observations is crucial in close reading. </a:t>
            </a:r>
            <a:endParaRPr sz="2565">
              <a:latin typeface="Helvetica"/>
              <a:ea typeface="Helvetica"/>
              <a:cs typeface="Helvetica"/>
              <a:sym typeface="Helvetica"/>
            </a:endParaRPr>
          </a:p>
          <a:p>
            <a:pPr lvl="0" marL="0" indent="0" defTabSz="434340">
              <a:spcBef>
                <a:spcPts val="0"/>
              </a:spcBef>
              <a:buSzTx/>
              <a:buNone/>
              <a:defRPr sz="1800"/>
            </a:pPr>
            <a:endParaRPr sz="2565">
              <a:latin typeface="Helvetica"/>
              <a:ea typeface="Helvetica"/>
              <a:cs typeface="Helvetica"/>
              <a:sym typeface="Helvetica"/>
            </a:endParaRPr>
          </a:p>
          <a:p>
            <a:pPr lvl="0" marL="0" indent="0" defTabSz="434340">
              <a:spcBef>
                <a:spcPts val="0"/>
              </a:spcBef>
              <a:buSzTx/>
              <a:buNone/>
              <a:defRPr sz="1800"/>
            </a:pPr>
            <a:r>
              <a:rPr b="1" sz="2565">
                <a:latin typeface="Helvetica"/>
                <a:ea typeface="Helvetica"/>
                <a:cs typeface="Helvetica"/>
                <a:sym typeface="Helvetica"/>
              </a:rPr>
              <a:t>How to Close Read: </a:t>
            </a:r>
            <a:endParaRPr b="1" sz="2565">
              <a:latin typeface="Helvetica"/>
              <a:ea typeface="Helvetica"/>
              <a:cs typeface="Helvetica"/>
              <a:sym typeface="Helvetica"/>
            </a:endParaRPr>
          </a:p>
          <a:p>
            <a:pPr lvl="0" marL="217169" indent="-217169" defTabSz="434340">
              <a:spcBef>
                <a:spcPts val="0"/>
              </a:spcBef>
              <a:buSzPct val="100000"/>
              <a:buAutoNum type="arabicPeriod" startAt="1"/>
              <a:defRPr sz="1800"/>
            </a:pPr>
            <a:r>
              <a:rPr sz="2565">
                <a:latin typeface="Helvetica"/>
                <a:ea typeface="Helvetica"/>
                <a:cs typeface="Helvetica"/>
                <a:sym typeface="Helvetica"/>
              </a:rPr>
              <a:t>Read with a pen in hand, and annotate the text. </a:t>
            </a:r>
            <a:endParaRPr sz="2565">
              <a:latin typeface="Helvetica"/>
              <a:ea typeface="Helvetica"/>
              <a:cs typeface="Helvetica"/>
              <a:sym typeface="Helvetica"/>
            </a:endParaRPr>
          </a:p>
          <a:p>
            <a:pPr lvl="0" marL="217169" indent="-217169" defTabSz="434340">
              <a:spcBef>
                <a:spcPts val="0"/>
              </a:spcBef>
              <a:buSzPct val="100000"/>
              <a:buAutoNum type="arabicPeriod" startAt="1"/>
              <a:defRPr sz="1800"/>
            </a:pPr>
            <a:r>
              <a:rPr sz="2565">
                <a:latin typeface="Helvetica"/>
                <a:ea typeface="Helvetica"/>
                <a:cs typeface="Helvetica"/>
                <a:sym typeface="Helvetica"/>
              </a:rPr>
              <a:t>Look for patterns in the things you’ve noticed about the text - repetitions, contradictions, similarities. </a:t>
            </a:r>
            <a:endParaRPr sz="2565">
              <a:latin typeface="Helvetica"/>
              <a:ea typeface="Helvetica"/>
              <a:cs typeface="Helvetica"/>
              <a:sym typeface="Helvetica"/>
            </a:endParaRPr>
          </a:p>
          <a:p>
            <a:pPr lvl="0" marL="217169" indent="-217169" defTabSz="434340">
              <a:spcBef>
                <a:spcPts val="0"/>
              </a:spcBef>
              <a:buSzPct val="100000"/>
              <a:buAutoNum type="arabicPeriod" startAt="1"/>
              <a:defRPr sz="1800"/>
            </a:pPr>
            <a:r>
              <a:rPr sz="2565">
                <a:latin typeface="Helvetica"/>
                <a:ea typeface="Helvetica"/>
                <a:cs typeface="Helvetica"/>
                <a:sym typeface="Helvetica"/>
              </a:rPr>
              <a:t>Ask questions about the patterns you’ve noticed - especially how and why</a:t>
            </a:r>
          </a:p>
        </p:txBody>
      </p:sp>
      <p:sp>
        <p:nvSpPr>
          <p:cNvPr id="59" name="Shape 59"/>
          <p:cNvSpPr/>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prstGeom prst="rect">
            <a:avLst/>
          </a:prstGeom>
        </p:spPr>
        <p:txBody>
          <a:bodyPr/>
          <a:lstStyle/>
          <a:p>
            <a:pPr lvl="0">
              <a:defRPr sz="1800"/>
            </a:pPr>
            <a:r>
              <a:rPr sz="8000"/>
              <a:t>Warrants</a:t>
            </a:r>
          </a:p>
        </p:txBody>
      </p:sp>
      <p:sp>
        <p:nvSpPr>
          <p:cNvPr id="62" name="Shape 62"/>
          <p:cNvSpPr/>
          <p:nvPr>
            <p:ph type="body" idx="1"/>
          </p:nvPr>
        </p:nvSpPr>
        <p:spPr>
          <a:prstGeom prst="rect">
            <a:avLst/>
          </a:prstGeom>
        </p:spPr>
        <p:txBody>
          <a:bodyPr/>
          <a:lstStyle/>
          <a:p>
            <a:pPr lvl="0">
              <a:defRPr sz="1800"/>
            </a:pPr>
            <a:r>
              <a:rPr sz="3600"/>
              <a:t>Warrants are statements that connect claims to evidence or reasons. Warrants are crucial in making critical arguments. Many writers assume that the link between their evidence and their claims is clear. All too often, this is far from the case. Analyzing our warrants provides one useful way of making sure our argumentative logic is sound. Logic is especially important in critical writing. </a:t>
            </a:r>
            <a:endParaRPr sz="3600"/>
          </a:p>
        </p:txBody>
      </p:sp>
      <p:sp>
        <p:nvSpPr>
          <p:cNvPr id="63" name="Shape 63"/>
          <p:cNvSpPr/>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prstGeom prst="rect">
            <a:avLst/>
          </a:prstGeom>
        </p:spPr>
        <p:txBody>
          <a:bodyPr/>
          <a:lstStyle/>
          <a:p>
            <a:pPr lvl="0">
              <a:defRPr sz="1800"/>
            </a:pPr>
            <a:r>
              <a:rPr sz="8000"/>
              <a:t>Counterarguments</a:t>
            </a:r>
          </a:p>
        </p:txBody>
      </p:sp>
      <p:sp>
        <p:nvSpPr>
          <p:cNvPr id="66" name="Shape 66"/>
          <p:cNvSpPr/>
          <p:nvPr>
            <p:ph type="body" idx="1"/>
          </p:nvPr>
        </p:nvSpPr>
        <p:spPr>
          <a:prstGeom prst="rect">
            <a:avLst/>
          </a:prstGeom>
        </p:spPr>
        <p:txBody>
          <a:bodyPr anchor="t"/>
          <a:lstStyle>
            <a:lvl1pPr marL="0" indent="0" defTabSz="457200">
              <a:spcBef>
                <a:spcPts val="0"/>
              </a:spcBef>
              <a:buSzTx/>
              <a:buNone/>
              <a:defRPr sz="2700">
                <a:latin typeface="Helvetica"/>
                <a:ea typeface="Helvetica"/>
                <a:cs typeface="Helvetica"/>
                <a:sym typeface="Helvetica"/>
              </a:defRPr>
            </a:lvl1pPr>
          </a:lstStyle>
          <a:p>
            <a:pPr lvl="0">
              <a:defRPr sz="1800"/>
            </a:pPr>
            <a:r>
              <a:rPr sz="2700"/>
              <a:t>One way to strengthen your argument and show that you have a deep understanding of the issue you are discussing is to anticipate and address counterarguments or objections. You can generate counterarguments by asking yourself what someone who disagrees with you might say about each of the points you’ve made or about your position as a whole. Present each argument fairly and objectively. Every argument has a counterargument. </a:t>
            </a:r>
          </a:p>
        </p:txBody>
      </p:sp>
      <p:sp>
        <p:nvSpPr>
          <p:cNvPr id="67" name="Shape 67"/>
          <p:cNvSpPr/>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prstGeom prst="rect">
            <a:avLst/>
          </a:prstGeom>
        </p:spPr>
        <p:txBody>
          <a:bodyPr/>
          <a:lstStyle>
            <a:lvl1pPr algn="l" defTabSz="457200">
              <a:defRPr b="1" sz="2700">
                <a:latin typeface="Helvetica"/>
                <a:ea typeface="Helvetica"/>
                <a:cs typeface="Helvetica"/>
                <a:sym typeface="Helvetica"/>
              </a:defRPr>
            </a:lvl1pPr>
          </a:lstStyle>
          <a:p>
            <a:pPr lvl="0">
              <a:defRPr b="0" sz="1800"/>
            </a:pPr>
            <a:r>
              <a:rPr b="1" sz="2700"/>
              <a:t>Using Logic to Strengthen Your Critical Argument: Understanding and Avoiding Fallacies:</a:t>
            </a:r>
          </a:p>
        </p:txBody>
      </p:sp>
      <p:sp>
        <p:nvSpPr>
          <p:cNvPr id="70" name="Shape 70"/>
          <p:cNvSpPr/>
          <p:nvPr>
            <p:ph type="body" idx="1"/>
          </p:nvPr>
        </p:nvSpPr>
        <p:spPr>
          <a:prstGeom prst="rect">
            <a:avLst/>
          </a:prstGeom>
        </p:spPr>
        <p:txBody>
          <a:bodyPr/>
          <a:lstStyle/>
          <a:p>
            <a:pPr lvl="0" marL="386715" indent="-386715" defTabSz="508254">
              <a:spcBef>
                <a:spcPts val="3600"/>
              </a:spcBef>
              <a:defRPr sz="1800"/>
            </a:pPr>
            <a:r>
              <a:rPr b="1" sz="2349">
                <a:latin typeface="Helvetica"/>
                <a:ea typeface="Helvetica"/>
                <a:cs typeface="Helvetica"/>
                <a:sym typeface="Helvetica"/>
              </a:rPr>
              <a:t>Logical Fallacies</a:t>
            </a:r>
            <a:r>
              <a:rPr sz="2349"/>
              <a:t> are useful to think about when making arguments. Fallacies are defects that weaken arguments. By learning to look for them in your own and others’ writing, you can strengthen your ability to evaluate the arguments you make, read and hear. Fallacious arguments are very, very common and can be quite persuasive. It is sometimes hard to evaluate whether an argument is fallacious. The goal is to look critically at your own arguments and move them away from the “weak” and toward the “strong” end of the continuum. </a:t>
            </a:r>
            <a:endParaRPr sz="2349"/>
          </a:p>
          <a:p>
            <a:pPr lvl="0" marL="386715" indent="-386715" defTabSz="508254">
              <a:spcBef>
                <a:spcPts val="3600"/>
              </a:spcBef>
              <a:defRPr sz="1800"/>
            </a:pPr>
            <a:r>
              <a:rPr sz="2349"/>
              <a:t>Here are a few of the </a:t>
            </a:r>
            <a:r>
              <a:rPr b="1" sz="2349">
                <a:latin typeface="Helvetica"/>
                <a:ea typeface="Helvetica"/>
                <a:cs typeface="Helvetica"/>
                <a:sym typeface="Helvetica"/>
              </a:rPr>
              <a:t>most common fallacies</a:t>
            </a:r>
            <a:r>
              <a:rPr sz="2349"/>
              <a:t> that show up in student papers: </a:t>
            </a:r>
            <a:endParaRPr sz="2349"/>
          </a:p>
          <a:p>
            <a:pPr lvl="2" marL="1063466" indent="-290036" defTabSz="397763">
              <a:spcBef>
                <a:spcPts val="0"/>
              </a:spcBef>
              <a:defRPr sz="1800"/>
            </a:pPr>
            <a:r>
              <a:rPr b="1" sz="2349">
                <a:latin typeface="Helvetica"/>
                <a:ea typeface="Helvetica"/>
                <a:cs typeface="Helvetica"/>
                <a:sym typeface="Helvetica"/>
              </a:rPr>
              <a:t>Hasty generalization - </a:t>
            </a:r>
            <a:r>
              <a:rPr sz="2349">
                <a:latin typeface="Helvetica"/>
                <a:ea typeface="Helvetica"/>
                <a:cs typeface="Helvetica"/>
                <a:sym typeface="Helvetica"/>
              </a:rPr>
              <a:t>Making assumptions about a whole group or range of cases based on a sample that is inadequate (usually because it is atypical or just too small). Stereotypes about people are a common example of the principle underlying hasty generalization. Ask yourself what kind of “sample” you are using. Are you relying on the opinions or experiences of just a few people, or your own experience in just a few situations? Consider whether you need more evidence, or perhaps a less sweeping conclusion. </a:t>
            </a:r>
          </a:p>
        </p:txBody>
      </p:sp>
      <p:sp>
        <p:nvSpPr>
          <p:cNvPr id="71" name="Shape 71"/>
          <p:cNvSpPr/>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p:nvPr>
        </p:nvSpPr>
        <p:spPr>
          <a:prstGeom prst="rect">
            <a:avLst/>
          </a:prstGeom>
        </p:spPr>
        <p:txBody>
          <a:bodyPr/>
          <a:lstStyle>
            <a:lvl1pPr defTabSz="457200">
              <a:defRPr b="1" sz="4600">
                <a:latin typeface="Helvetica"/>
                <a:ea typeface="Helvetica"/>
                <a:cs typeface="Helvetica"/>
                <a:sym typeface="Helvetica"/>
              </a:defRPr>
            </a:lvl1pPr>
          </a:lstStyle>
          <a:p>
            <a:pPr lvl="0">
              <a:defRPr b="0" sz="1800"/>
            </a:pPr>
            <a:r>
              <a:rPr b="1" sz="4600"/>
              <a:t>Logical Fallacies</a:t>
            </a:r>
          </a:p>
        </p:txBody>
      </p:sp>
      <p:sp>
        <p:nvSpPr>
          <p:cNvPr id="74" name="Shape 74"/>
          <p:cNvSpPr/>
          <p:nvPr>
            <p:ph type="body" idx="1"/>
          </p:nvPr>
        </p:nvSpPr>
        <p:spPr>
          <a:xfrm>
            <a:off x="1130300" y="2400300"/>
            <a:ext cx="11099800" cy="6286500"/>
          </a:xfrm>
          <a:prstGeom prst="rect">
            <a:avLst/>
          </a:prstGeom>
        </p:spPr>
        <p:txBody>
          <a:bodyPr anchor="t"/>
          <a:lstStyle/>
          <a:p>
            <a:pPr lvl="0" marL="135819" indent="-135819" defTabSz="457200">
              <a:spcBef>
                <a:spcPts val="0"/>
              </a:spcBef>
              <a:defRPr sz="1800"/>
            </a:pPr>
            <a:r>
              <a:rPr b="1" sz="1700">
                <a:latin typeface="Helvetica"/>
                <a:ea typeface="Helvetica"/>
                <a:cs typeface="Helvetica"/>
                <a:sym typeface="Helvetica"/>
              </a:rPr>
              <a:t>Slippery slope - </a:t>
            </a:r>
            <a:r>
              <a:rPr sz="1700">
                <a:latin typeface="Helvetica"/>
                <a:ea typeface="Helvetica"/>
                <a:cs typeface="Helvetica"/>
                <a:sym typeface="Helvetica"/>
              </a:rPr>
              <a:t>The arguer claims that a sort of chain reaction, usually ending in some dire consequence, will take place, but there’s really not enough evidence for that assumption The arguer asserts that if we take even one step onto the “slippery slope,” we will end up sliding all the way to the bottom; he or she assumes we can’t stop halfway down the hill. Slippery slope can be a tricky fallacy to identify, since sometimes a chain of events really can be predicted to follow from a certain action. Check your argument for chains of consequences, where you say ”if A, then B, and if B, then C,” and so forth. Make sure these chains are reasonable. </a:t>
            </a:r>
            <a:endParaRPr sz="1700">
              <a:latin typeface="Helvetica"/>
              <a:ea typeface="Helvetica"/>
              <a:cs typeface="Helvetica"/>
              <a:sym typeface="Helvetica"/>
            </a:endParaRPr>
          </a:p>
          <a:p>
            <a:pPr lvl="0" marL="135819" indent="-135819" defTabSz="457200">
              <a:spcBef>
                <a:spcPts val="0"/>
              </a:spcBef>
              <a:defRPr sz="1800"/>
            </a:pPr>
            <a:r>
              <a:rPr b="1" sz="1700">
                <a:latin typeface="Helvetica"/>
                <a:ea typeface="Helvetica"/>
                <a:cs typeface="Helvetica"/>
                <a:sym typeface="Helvetica"/>
              </a:rPr>
              <a:t>Weak analogy - </a:t>
            </a:r>
            <a:r>
              <a:rPr sz="1700">
                <a:latin typeface="Helvetica"/>
                <a:ea typeface="Helvetica"/>
                <a:cs typeface="Helvetica"/>
                <a:sym typeface="Helvetica"/>
              </a:rPr>
              <a:t>Many arguments rely on an analogy between two or more objects, ideas or situations. If the two things that are being compared aren’t really alike in the relevant respects, the analogy is a weak one, and the argument that relies on it commits the fallacy of weak analogy. Identify what properties are important to the claim you’re making, and see whether the two things you’re comparing both share those properties. </a:t>
            </a:r>
            <a:endParaRPr sz="1700">
              <a:latin typeface="Helvetica"/>
              <a:ea typeface="Helvetica"/>
              <a:cs typeface="Helvetica"/>
              <a:sym typeface="Helvetica"/>
            </a:endParaRPr>
          </a:p>
          <a:p>
            <a:pPr lvl="0" marL="135819" indent="-135819" defTabSz="457200">
              <a:spcBef>
                <a:spcPts val="0"/>
              </a:spcBef>
              <a:defRPr sz="1800"/>
            </a:pPr>
            <a:r>
              <a:rPr b="1" sz="1700">
                <a:latin typeface="Helvetica"/>
                <a:ea typeface="Helvetica"/>
                <a:cs typeface="Helvetica"/>
                <a:sym typeface="Helvetica"/>
              </a:rPr>
              <a:t>Appeal to authority - </a:t>
            </a:r>
            <a:r>
              <a:rPr sz="1700">
                <a:latin typeface="Helvetica"/>
                <a:ea typeface="Helvetica"/>
                <a:cs typeface="Helvetica"/>
                <a:sym typeface="Helvetica"/>
              </a:rPr>
              <a:t>Often we add strength to our arguments by referring to respected sources or authorities and explaining their positions on the issues we’re discussing. If, however, we try to get readers to agree with us simply by impressing them with a famous name or by appealing to a supposed authority who really isn’t much of an expert, we commit the fallacy of appeal to authority. There are two easy ways to avoid committing appeal to authority: first, make sure that the authorities you cite are experts on the subject you’re discussing. Second, try to explain the reasoning or evidence that the authority used to arrive at his or her opinion. That way, your readers have more to go on than a person’s reputation. It also helps to choose authorities who are perceived as fairly neutral or reasonable, rather than people who will be perceived as biased. </a:t>
            </a:r>
            <a:endParaRPr b="1" sz="1700">
              <a:latin typeface="Helvetica"/>
              <a:ea typeface="Helvetica"/>
              <a:cs typeface="Helvetica"/>
              <a:sym typeface="Helvetica"/>
            </a:endParaRPr>
          </a:p>
          <a:p>
            <a:pPr lvl="0" marL="135819" indent="-135819" defTabSz="457200">
              <a:spcBef>
                <a:spcPts val="0"/>
              </a:spcBef>
              <a:defRPr sz="1800"/>
            </a:pPr>
            <a:r>
              <a:rPr b="1" sz="1700">
                <a:latin typeface="Helvetica"/>
                <a:ea typeface="Helvetica"/>
                <a:cs typeface="Helvetica"/>
                <a:sym typeface="Helvetica"/>
              </a:rPr>
              <a:t>Ad populum - </a:t>
            </a:r>
            <a:r>
              <a:rPr sz="1700">
                <a:latin typeface="Helvetica"/>
                <a:ea typeface="Helvetica"/>
                <a:cs typeface="Helvetica"/>
                <a:sym typeface="Helvetica"/>
              </a:rPr>
              <a:t>The Latin name of this fallacy means “to the people.” The arguer takes advantage of the desire most people have to be liked and to fit in with others and uses that desire to try to get the audience to accept his or her argument. One of the most common versions is the bandwagon fallacy, in which the arguer tries to convince the audience to do or believe something because everyone else (supposedly) does. Make sure that you are not recommending that your audience believe your conclusion because everyone else believes it. Keep in mind that the popular opinion is not always the right one!</a:t>
            </a:r>
          </a:p>
        </p:txBody>
      </p:sp>
      <p:sp>
        <p:nvSpPr>
          <p:cNvPr id="75" name="Shape 75"/>
          <p:cNvSpPr/>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prstGeom prst="rect">
            <a:avLst/>
          </a:prstGeom>
        </p:spPr>
        <p:txBody>
          <a:bodyPr/>
          <a:lstStyle>
            <a:lvl1pPr defTabSz="457200">
              <a:defRPr b="1" sz="4600">
                <a:latin typeface="Helvetica"/>
                <a:ea typeface="Helvetica"/>
                <a:cs typeface="Helvetica"/>
                <a:sym typeface="Helvetica"/>
              </a:defRPr>
            </a:lvl1pPr>
          </a:lstStyle>
          <a:p>
            <a:pPr lvl="0">
              <a:defRPr b="0" sz="1800"/>
            </a:pPr>
            <a:r>
              <a:rPr b="1" sz="4600"/>
              <a:t>Logical Fallacies</a:t>
            </a:r>
          </a:p>
        </p:txBody>
      </p:sp>
      <p:sp>
        <p:nvSpPr>
          <p:cNvPr id="78" name="Shape 78"/>
          <p:cNvSpPr/>
          <p:nvPr>
            <p:ph type="body" idx="1"/>
          </p:nvPr>
        </p:nvSpPr>
        <p:spPr>
          <a:xfrm>
            <a:off x="1117600" y="2400300"/>
            <a:ext cx="11099800" cy="6286500"/>
          </a:xfrm>
          <a:prstGeom prst="rect">
            <a:avLst/>
          </a:prstGeom>
        </p:spPr>
        <p:txBody>
          <a:bodyPr anchor="t"/>
          <a:lstStyle/>
          <a:p>
            <a:pPr lvl="0" marL="96431" indent="-96431" defTabSz="324611">
              <a:spcBef>
                <a:spcPts val="0"/>
              </a:spcBef>
              <a:defRPr sz="1800"/>
            </a:pPr>
            <a:r>
              <a:rPr b="1" sz="1917">
                <a:latin typeface="Helvetica"/>
                <a:ea typeface="Helvetica"/>
                <a:cs typeface="Helvetica"/>
                <a:sym typeface="Helvetica"/>
              </a:rPr>
              <a:t>Appeal to Ignorance - </a:t>
            </a:r>
            <a:r>
              <a:rPr sz="1917">
                <a:latin typeface="Helvetica"/>
                <a:ea typeface="Helvetica"/>
                <a:cs typeface="Helvetica"/>
                <a:sym typeface="Helvetica"/>
              </a:rPr>
              <a:t>The arguer basically says, “Look, there is no conclusive evidence on the issue at hand. Therefore, you should accept my conclusion on this issue.” Look closely at arguments where you point out a lack of evidence and then draw a conclusion from that lack of evidence. </a:t>
            </a:r>
            <a:endParaRPr b="1" sz="1917">
              <a:latin typeface="Helvetica"/>
              <a:ea typeface="Helvetica"/>
              <a:cs typeface="Helvetica"/>
              <a:sym typeface="Helvetica"/>
            </a:endParaRPr>
          </a:p>
          <a:p>
            <a:pPr lvl="0" marL="96431" indent="-96431" defTabSz="324611">
              <a:spcBef>
                <a:spcPts val="0"/>
              </a:spcBef>
              <a:defRPr sz="1800"/>
            </a:pPr>
            <a:r>
              <a:rPr b="1" sz="1917">
                <a:latin typeface="Helvetica"/>
                <a:ea typeface="Helvetica"/>
                <a:cs typeface="Helvetica"/>
                <a:sym typeface="Helvetica"/>
              </a:rPr>
              <a:t>Straw man - </a:t>
            </a:r>
            <a:r>
              <a:rPr sz="1917">
                <a:latin typeface="Helvetica"/>
                <a:ea typeface="Helvetica"/>
                <a:cs typeface="Helvetica"/>
                <a:sym typeface="Helvetica"/>
              </a:rPr>
              <a:t>One way of making our own arguments stronger is to anticipate and respond in advance to the arguments that an opponent might make. In the straw man fallacy, the arguer sets up a wimpy version of the opponent’s position and tries to score points by knocking it down. Be charitable to your opponents. State their arguments as strongly, accurately and sympathetically as possible. If you can knock down even the best version of an opponent’s argument, then you’ve really accomplished something. </a:t>
            </a:r>
            <a:endParaRPr b="1" sz="1917">
              <a:latin typeface="Helvetica"/>
              <a:ea typeface="Helvetica"/>
              <a:cs typeface="Helvetica"/>
              <a:sym typeface="Helvetica"/>
            </a:endParaRPr>
          </a:p>
          <a:p>
            <a:pPr lvl="0" marL="96431" indent="-96431" defTabSz="324611">
              <a:spcBef>
                <a:spcPts val="0"/>
              </a:spcBef>
              <a:defRPr sz="1800"/>
            </a:pPr>
            <a:r>
              <a:rPr b="1" sz="1917">
                <a:latin typeface="Helvetica"/>
                <a:ea typeface="Helvetica"/>
                <a:cs typeface="Helvetica"/>
                <a:sym typeface="Helvetica"/>
              </a:rPr>
              <a:t>Red herring - </a:t>
            </a:r>
            <a:r>
              <a:rPr sz="1917">
                <a:latin typeface="Helvetica"/>
                <a:ea typeface="Helvetica"/>
                <a:cs typeface="Helvetica"/>
                <a:sym typeface="Helvetica"/>
              </a:rPr>
              <a:t>Partway through an argument, the arguer goes off on a tangent, raising a side issue that distracts the audience from what’s really at stake. Often, the arguer never returns to the original issue. Try laying your premises and conclusion out in an outline - like form. How many issues do you see being raised in your argument? Can you explain how each premise supports the conclusion? </a:t>
            </a:r>
            <a:endParaRPr b="1" sz="1917">
              <a:latin typeface="Helvetica"/>
              <a:ea typeface="Helvetica"/>
              <a:cs typeface="Helvetica"/>
              <a:sym typeface="Helvetica"/>
            </a:endParaRPr>
          </a:p>
          <a:p>
            <a:pPr lvl="0" marL="96431" indent="-96431" defTabSz="324611">
              <a:spcBef>
                <a:spcPts val="0"/>
              </a:spcBef>
              <a:defRPr sz="1800"/>
            </a:pPr>
            <a:r>
              <a:rPr b="1" sz="1917">
                <a:latin typeface="Helvetica"/>
                <a:ea typeface="Helvetica"/>
                <a:cs typeface="Helvetica"/>
                <a:sym typeface="Helvetica"/>
              </a:rPr>
              <a:t>False dichotomy - </a:t>
            </a:r>
            <a:r>
              <a:rPr sz="1917">
                <a:latin typeface="Helvetica"/>
                <a:ea typeface="Helvetica"/>
                <a:cs typeface="Helvetica"/>
                <a:sym typeface="Helvetica"/>
              </a:rPr>
              <a:t>The arguer sets up the situation so it looks like there are only two choices. The arguer then eliminates one of the choices, so it seems that we are only left with one option: the one the arguer wanted us to pick in the first place. But often there are really many different options, not just two - and if we thought about them all, we might not be so quick to pick the one the arguer recommends! Examine your own arguments: If you’re saying that we have to choose between just two options, is that really so? Or are there other alternatives you haven’t mentioned? If there are other alternatives, don’t just ignore them - explain why they, too, should be ruled out. </a:t>
            </a:r>
            <a:endParaRPr b="1" sz="1917">
              <a:latin typeface="Helvetica"/>
              <a:ea typeface="Helvetica"/>
              <a:cs typeface="Helvetica"/>
              <a:sym typeface="Helvetica"/>
            </a:endParaRPr>
          </a:p>
        </p:txBody>
      </p:sp>
      <p:sp>
        <p:nvSpPr>
          <p:cNvPr id="79" name="Shape 79"/>
          <p:cNvSpPr/>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lvl="0"/>
            <a:fld id="{86CB4B4D-7CA3-9044-876B-883B54F8677D}" type="slidenum"/>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